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63" r:id="rId3"/>
    <p:sldId id="257" r:id="rId4"/>
    <p:sldId id="279" r:id="rId5"/>
    <p:sldId id="273" r:id="rId6"/>
    <p:sldId id="270" r:id="rId7"/>
    <p:sldId id="271" r:id="rId8"/>
    <p:sldId id="259" r:id="rId9"/>
    <p:sldId id="364" r:id="rId10"/>
    <p:sldId id="365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276" r:id="rId19"/>
    <p:sldId id="366" r:id="rId20"/>
    <p:sldId id="264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광교" initials="이" lastIdx="1" clrIdx="0">
    <p:extLst>
      <p:ext uri="{19B8F6BF-5375-455C-9EA6-DF929625EA0E}">
        <p15:presenceInfo xmlns:p15="http://schemas.microsoft.com/office/powerpoint/2012/main" userId="S::dlrhkdry29@o.cnu.ac.kr::3fd8dd3f-b362-4821-aa3a-83ca7f81ff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B2"/>
    <a:srgbClr val="FF5D83"/>
    <a:srgbClr val="FF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1864" autoAdjust="0"/>
  </p:normalViewPr>
  <p:slideViewPr>
    <p:cSldViewPr>
      <p:cViewPr varScale="1">
        <p:scale>
          <a:sx n="63" d="100"/>
          <a:sy n="63" d="100"/>
        </p:scale>
        <p:origin x="106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4BA0F-5E4D-41C3-B36E-2F60756DD2C4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5D3AA-5ADF-46D8-A786-8246DE28F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2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0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1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2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4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3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8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7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90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2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8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8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주제는 </a:t>
            </a:r>
            <a:r>
              <a:rPr lang="ko-KR" altLang="en-US" dirty="0" err="1"/>
              <a:t>랜선</a:t>
            </a:r>
            <a:r>
              <a:rPr lang="ko-KR" altLang="en-US" dirty="0"/>
              <a:t> 소개팅입니다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 </a:t>
            </a:r>
            <a:r>
              <a:rPr lang="en-US" altLang="ko-KR" dirty="0"/>
              <a:t>WebRTC</a:t>
            </a:r>
            <a:r>
              <a:rPr lang="ko-KR" altLang="en-US" dirty="0"/>
              <a:t>에서도 많이 언급되었던 주제인데요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 놀면 </a:t>
            </a:r>
            <a:r>
              <a:rPr lang="ko-KR" altLang="en-US" dirty="0" err="1"/>
              <a:t>뭐하니에</a:t>
            </a:r>
            <a:r>
              <a:rPr lang="ko-KR" altLang="en-US" dirty="0"/>
              <a:t> 나오면서 많은 사람들에게 관심을 받고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3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학교를 졸업하신 분들은 많이 공감하실 거 같은데</a:t>
            </a:r>
            <a:r>
              <a:rPr lang="en-US" altLang="ko-KR" dirty="0"/>
              <a:t>, </a:t>
            </a:r>
            <a:r>
              <a:rPr lang="ko-KR" altLang="en-US" dirty="0"/>
              <a:t>졸업을 하고 나면 연락이 뜸해지고 인간관계가 많이 축소가 되는 것 같다</a:t>
            </a:r>
            <a:endParaRPr lang="en-US" altLang="ko-KR" dirty="0"/>
          </a:p>
          <a:p>
            <a:r>
              <a:rPr lang="ko-KR" altLang="en-US" dirty="0"/>
              <a:t>그래서 마음에 드는 이성을 만나기가 쉽지 않고</a:t>
            </a:r>
            <a:endParaRPr lang="en-US" altLang="ko-KR" dirty="0"/>
          </a:p>
          <a:p>
            <a:r>
              <a:rPr lang="ko-KR" altLang="en-US" dirty="0"/>
              <a:t>이를 위해 기존의 </a:t>
            </a:r>
            <a:r>
              <a:rPr lang="ko-KR" altLang="en-US" dirty="0" err="1"/>
              <a:t>글램</a:t>
            </a:r>
            <a:r>
              <a:rPr lang="en-US" altLang="ko-KR" dirty="0"/>
              <a:t>, </a:t>
            </a:r>
            <a:r>
              <a:rPr lang="ko-KR" altLang="en-US" dirty="0"/>
              <a:t>아만다와 같은 서비스를 사용해 봤는데</a:t>
            </a:r>
            <a:r>
              <a:rPr lang="en-US" altLang="ko-KR" dirty="0"/>
              <a:t>, </a:t>
            </a:r>
            <a:r>
              <a:rPr lang="ko-KR" altLang="en-US" dirty="0"/>
              <a:t>몇가지 어려움이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79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최종적으로 생각한 주제</a:t>
            </a:r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모꼬지는 잔치나 모임을 뜻하는 순 우리말로써 저희가 기획한 서비스와 맞다고 생각하여 선택하였습니다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0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글램</a:t>
            </a:r>
            <a:r>
              <a:rPr lang="ko-KR" altLang="en-US" dirty="0"/>
              <a:t> 어플 </a:t>
            </a:r>
            <a:r>
              <a:rPr lang="ko-KR" altLang="en-US" dirty="0" err="1"/>
              <a:t>사용해봄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체형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이상형 등 입력해야 할 요소가 너무 많다 </a:t>
            </a:r>
            <a:r>
              <a:rPr lang="en-US" altLang="ko-KR" dirty="0"/>
              <a:t>( </a:t>
            </a:r>
            <a:r>
              <a:rPr lang="ko-KR" altLang="en-US" dirty="0"/>
              <a:t>이 부분은 직접적인 만남을 통해 해결할 수 있을 것이라 짐작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서비스 자체가 가벼운 만남을 지양하는 느낌이었다 </a:t>
            </a:r>
            <a:r>
              <a:rPr lang="en-US" altLang="ko-KR" dirty="0"/>
              <a:t>-&gt; </a:t>
            </a:r>
            <a:r>
              <a:rPr lang="ko-KR" altLang="en-US" dirty="0"/>
              <a:t>이로 인해 추천 페이지에 추천되는 사람의 연령대가 전반적으로 높았다 </a:t>
            </a:r>
            <a:r>
              <a:rPr lang="en-US" altLang="ko-KR" dirty="0"/>
              <a:t>(30</a:t>
            </a:r>
            <a:r>
              <a:rPr lang="ko-KR" altLang="en-US" dirty="0"/>
              <a:t>대 초</a:t>
            </a:r>
            <a:r>
              <a:rPr lang="en-US" altLang="ko-KR" dirty="0"/>
              <a:t>) -&gt; 20</a:t>
            </a:r>
            <a:r>
              <a:rPr lang="ko-KR" altLang="en-US" dirty="0"/>
              <a:t>대가 사용하기에는 다소 어려움과 부담이 있다</a:t>
            </a:r>
            <a:endParaRPr lang="en-US" altLang="ko-KR" dirty="0"/>
          </a:p>
          <a:p>
            <a:r>
              <a:rPr lang="ko-KR" altLang="en-US" dirty="0"/>
              <a:t>저희는 이러한 회원가입 절차를 이메일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생일</a:t>
            </a:r>
            <a:r>
              <a:rPr lang="en-US" altLang="ko-KR" dirty="0"/>
              <a:t>, </a:t>
            </a:r>
            <a:r>
              <a:rPr lang="ko-KR" altLang="en-US" dirty="0"/>
              <a:t>위치로 </a:t>
            </a:r>
            <a:r>
              <a:rPr lang="ko-KR" altLang="en-US" dirty="0" err="1"/>
              <a:t>간소화시켰습니다</a:t>
            </a:r>
            <a:r>
              <a:rPr lang="en-US" altLang="ko-KR" dirty="0"/>
              <a:t>. </a:t>
            </a:r>
            <a:r>
              <a:rPr lang="ko-KR" altLang="en-US" dirty="0"/>
              <a:t>이를 통해 소개팅에 대한 부담감을 줄이고 </a:t>
            </a:r>
            <a:r>
              <a:rPr lang="en-US" altLang="ko-KR" dirty="0"/>
              <a:t>20</a:t>
            </a:r>
            <a:r>
              <a:rPr lang="ko-KR" altLang="en-US" dirty="0"/>
              <a:t>대의 유입할 생각입니다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모르는 사람에게 자신의 얼굴을 보여주고 싶지 않은 이용자의 니즈를 충족시키기 위해 </a:t>
            </a:r>
            <a:r>
              <a:rPr lang="en-US" altLang="ko-KR" dirty="0"/>
              <a:t>AR </a:t>
            </a:r>
            <a:r>
              <a:rPr lang="ko-KR" altLang="en-US" dirty="0"/>
              <a:t>기술을 활용</a:t>
            </a:r>
            <a:endParaRPr lang="en-US" altLang="ko-KR" dirty="0"/>
          </a:p>
          <a:p>
            <a:r>
              <a:rPr lang="ko-KR" altLang="en-US" dirty="0"/>
              <a:t>외적 요인보다는 이야기를 통한 그 사람의 내면을 보는 소개팅</a:t>
            </a:r>
            <a:endParaRPr lang="en-US" altLang="ko-KR" dirty="0"/>
          </a:p>
          <a:p>
            <a:r>
              <a:rPr lang="ko-KR" altLang="en-US" dirty="0"/>
              <a:t>두 사람의 동의시에는 </a:t>
            </a:r>
            <a:r>
              <a:rPr lang="en-US" altLang="ko-KR" dirty="0"/>
              <a:t>AR mask</a:t>
            </a:r>
            <a:r>
              <a:rPr lang="ko-KR" altLang="en-US" dirty="0"/>
              <a:t>를 벗을 수 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5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7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5D3AA-5ADF-46D8-A786-8246DE28F1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1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49.jp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7015" y="7551322"/>
            <a:ext cx="6461606" cy="6461541"/>
            <a:chOff x="9727015" y="7551322"/>
            <a:chExt cx="6461606" cy="6461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720000">
              <a:off x="9727015" y="7551322"/>
              <a:ext cx="6461606" cy="6461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175" y="-3686672"/>
            <a:ext cx="6410592" cy="6410592"/>
            <a:chOff x="874175" y="-3686672"/>
            <a:chExt cx="6410592" cy="6410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175" y="-3686672"/>
              <a:ext cx="6410592" cy="64105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1025" y="5050585"/>
            <a:ext cx="4139159" cy="993231"/>
            <a:chOff x="5050450" y="5061037"/>
            <a:chExt cx="8080309" cy="993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0450" y="5061037"/>
              <a:ext cx="8080309" cy="993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3381" y="1158497"/>
            <a:ext cx="1137876" cy="1137876"/>
            <a:chOff x="823381" y="1158497"/>
            <a:chExt cx="1137876" cy="1137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381" y="1158497"/>
              <a:ext cx="1137876" cy="1137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45220" y="1562818"/>
            <a:ext cx="760133" cy="760133"/>
            <a:chOff x="2745220" y="1562818"/>
            <a:chExt cx="760133" cy="7601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5220" y="1562818"/>
              <a:ext cx="760133" cy="7601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6155" y="2901698"/>
            <a:ext cx="932881" cy="932872"/>
            <a:chOff x="666155" y="2901698"/>
            <a:chExt cx="932881" cy="9328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155" y="2901698"/>
              <a:ext cx="932881" cy="932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04031" y="3834569"/>
            <a:ext cx="314453" cy="314453"/>
            <a:chOff x="1804031" y="3834569"/>
            <a:chExt cx="314453" cy="3144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4031" y="3834569"/>
              <a:ext cx="314453" cy="314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1989" y="8106545"/>
            <a:ext cx="1067560" cy="950672"/>
            <a:chOff x="16711989" y="8106545"/>
            <a:chExt cx="1067560" cy="9506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711989" y="8106545"/>
              <a:ext cx="1067560" cy="9506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27189" y="7103304"/>
            <a:ext cx="632134" cy="632134"/>
            <a:chOff x="17327189" y="7103304"/>
            <a:chExt cx="632134" cy="632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27189" y="7103304"/>
              <a:ext cx="632134" cy="6321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8502" y="8581881"/>
            <a:ext cx="620583" cy="620533"/>
            <a:chOff x="15298502" y="8581881"/>
            <a:chExt cx="620583" cy="620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502" y="8581881"/>
              <a:ext cx="620583" cy="6205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84473" y="6523070"/>
            <a:ext cx="314453" cy="314453"/>
            <a:chOff x="16984473" y="6523070"/>
            <a:chExt cx="314453" cy="3144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4473" y="6523070"/>
              <a:ext cx="314453" cy="3144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3381" y="4149022"/>
            <a:ext cx="620583" cy="620533"/>
            <a:chOff x="823381" y="4149022"/>
            <a:chExt cx="620583" cy="6205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381" y="4149022"/>
              <a:ext cx="620583" cy="62053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572967" y="3665810"/>
            <a:ext cx="536147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대전 </a:t>
            </a:r>
            <a:r>
              <a:rPr lang="en-US" altLang="ko-KR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3</a:t>
            </a:r>
            <a:r>
              <a:rPr lang="ko-KR" altLang="en-US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반 </a:t>
            </a:r>
            <a:r>
              <a:rPr lang="en-US" altLang="ko-KR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3</a:t>
            </a:r>
            <a:r>
              <a:rPr lang="ko-KR" altLang="en-US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팀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56145" y="5116314"/>
            <a:ext cx="10668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모꼬지</a:t>
            </a:r>
            <a:endParaRPr 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7011650" y="286659"/>
            <a:ext cx="3892681" cy="3466467"/>
            <a:chOff x="17011650" y="286659"/>
            <a:chExt cx="3892681" cy="3466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920000">
              <a:off x="17011650" y="286659"/>
              <a:ext cx="3892681" cy="34664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3245704" y="5456066"/>
            <a:ext cx="5364188" cy="5364123"/>
            <a:chOff x="-3245704" y="5456066"/>
            <a:chExt cx="5364188" cy="53641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45704" y="5456066"/>
              <a:ext cx="5364188" cy="5364123"/>
            </a:xfrm>
            <a:prstGeom prst="rect">
              <a:avLst/>
            </a:prstGeom>
          </p:spPr>
        </p:pic>
      </p:grpSp>
      <p:sp>
        <p:nvSpPr>
          <p:cNvPr id="32" name="Object 39">
            <a:extLst>
              <a:ext uri="{FF2B5EF4-FFF2-40B4-BE49-F238E27FC236}">
                <a16:creationId xmlns:a16="http://schemas.microsoft.com/office/drawing/2014/main" id="{4B511432-CC4B-4D5C-9607-B602F4DC70DB}"/>
              </a:ext>
            </a:extLst>
          </p:cNvPr>
          <p:cNvSpPr txBox="1"/>
          <p:nvPr/>
        </p:nvSpPr>
        <p:spPr>
          <a:xfrm>
            <a:off x="3962400" y="6868213"/>
            <a:ext cx="10668920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조웅현</a:t>
            </a:r>
            <a:r>
              <a:rPr lang="en-US" altLang="ko-KR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이광교</a:t>
            </a:r>
            <a:r>
              <a:rPr lang="en-US" altLang="ko-KR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정세원</a:t>
            </a:r>
            <a:r>
              <a:rPr lang="en-US" altLang="ko-KR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임현우</a:t>
            </a:r>
            <a:r>
              <a:rPr lang="en-US" altLang="ko-KR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500" dirty="0"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안창호</a:t>
            </a:r>
            <a:endParaRPr lang="en-US" sz="4500" dirty="0">
              <a:latin typeface="Times New Roman" panose="02020603050405020304" pitchFamily="18" charset="0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메인 페이지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821F7B3-9350-4BBA-ABAC-89CFF836B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4" y="2372045"/>
            <a:ext cx="14418289" cy="73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5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로그인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E2F3FE2-B5CF-46A6-8260-55DA7E37A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2" y="2356806"/>
            <a:ext cx="14418000" cy="73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9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회원가입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F6B4807-C54B-4CEE-9BEC-7A6E6F900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47" y="2328447"/>
            <a:ext cx="14418000" cy="73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3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프로필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BE5563-BF20-4CBB-9CDC-D83EAD945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1" y="2337644"/>
            <a:ext cx="14448772" cy="73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사용자 신고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1BE122A-2BFE-4E0E-B0AD-C4F0EDADA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65" y="2375724"/>
            <a:ext cx="14448772" cy="73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게시판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5AC0BBC-1655-4FD7-B473-2D8FC39F9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28447"/>
            <a:ext cx="14410669" cy="73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4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게시글 신고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B610D4-F514-4A8D-BEA6-B741F272B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1999"/>
            <a:ext cx="14425910" cy="73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소개팅  화면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pic>
        <p:nvPicPr>
          <p:cNvPr id="5" name="그림 4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5B90C06-3F79-4415-B96C-A0AD35597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28447"/>
            <a:ext cx="14425200" cy="73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6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190500"/>
            <a:ext cx="48234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소개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D6DEABB-56E4-4822-BC1E-EFBBA268F2B9}"/>
              </a:ext>
            </a:extLst>
          </p:cNvPr>
          <p:cNvGrpSpPr/>
          <p:nvPr/>
        </p:nvGrpSpPr>
        <p:grpSpPr>
          <a:xfrm>
            <a:off x="355339" y="1257381"/>
            <a:ext cx="3374513" cy="845644"/>
            <a:chOff x="787107" y="1810149"/>
            <a:chExt cx="4707524" cy="84564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BAD6087-1628-4098-9E15-05BBA8D6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42E6C050-80A4-4BF3-947C-7B929656DD01}"/>
              </a:ext>
            </a:extLst>
          </p:cNvPr>
          <p:cNvSpPr txBox="1"/>
          <p:nvPr/>
        </p:nvSpPr>
        <p:spPr>
          <a:xfrm>
            <a:off x="421794" y="1380121"/>
            <a:ext cx="337451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기술 스택</a:t>
            </a:r>
            <a:endParaRPr lang="en-US" sz="3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66045D-05BB-4D04-AF36-10D0EB2475B3}"/>
              </a:ext>
            </a:extLst>
          </p:cNvPr>
          <p:cNvSpPr/>
          <p:nvPr/>
        </p:nvSpPr>
        <p:spPr>
          <a:xfrm>
            <a:off x="2559277" y="2683193"/>
            <a:ext cx="14325600" cy="6705600"/>
          </a:xfrm>
          <a:prstGeom prst="roundRect">
            <a:avLst/>
          </a:prstGeom>
          <a:solidFill>
            <a:schemeClr val="bg1"/>
          </a:solidFill>
          <a:ln>
            <a:solidFill>
              <a:srgbClr val="FF9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031">
            <a:extLst>
              <a:ext uri="{FF2B5EF4-FFF2-40B4-BE49-F238E27FC236}">
                <a16:creationId xmlns:a16="http://schemas.microsoft.com/office/drawing/2014/main" id="{92F1E445-15E9-4E30-B47C-D0BE359584A2}"/>
              </a:ext>
            </a:extLst>
          </p:cNvPr>
          <p:cNvGrpSpPr/>
          <p:nvPr/>
        </p:nvGrpSpPr>
        <p:grpSpPr>
          <a:xfrm>
            <a:off x="15959414" y="2462721"/>
            <a:ext cx="985513" cy="1050492"/>
            <a:chOff x="14539067" y="2226653"/>
            <a:chExt cx="985513" cy="1050492"/>
          </a:xfrm>
        </p:grpSpPr>
        <p:pic>
          <p:nvPicPr>
            <p:cNvPr id="16" name="Object 94">
              <a:extLst>
                <a:ext uri="{FF2B5EF4-FFF2-40B4-BE49-F238E27FC236}">
                  <a16:creationId xmlns:a16="http://schemas.microsoft.com/office/drawing/2014/main" id="{91E2D57D-9793-45D4-953A-5A262B05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9067" y="2226653"/>
              <a:ext cx="985513" cy="105049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6453614-9F22-429A-8ABC-27AE5B81B2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4" y="3009900"/>
            <a:ext cx="1905000" cy="190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E0DFC-80A2-4599-AFE7-1375C22C9D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01" y="3009900"/>
            <a:ext cx="1790700" cy="1790700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4926588-779D-4682-A20E-A561777B7DD6}"/>
              </a:ext>
            </a:extLst>
          </p:cNvPr>
          <p:cNvSpPr/>
          <p:nvPr/>
        </p:nvSpPr>
        <p:spPr>
          <a:xfrm>
            <a:off x="5122893" y="4911572"/>
            <a:ext cx="304793" cy="209653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3120F6F-635A-4BA3-8F4F-045B4F225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01" y="7084262"/>
            <a:ext cx="1790700" cy="1790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9D1F89-59B9-44EB-B6FA-8A400BB0D0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50" y="8693233"/>
            <a:ext cx="914400" cy="914400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CE6EEA-EEC1-4BAE-B887-A1FA12FA44FF}"/>
              </a:ext>
            </a:extLst>
          </p:cNvPr>
          <p:cNvSpPr/>
          <p:nvPr/>
        </p:nvSpPr>
        <p:spPr>
          <a:xfrm rot="16200000">
            <a:off x="6784032" y="2731516"/>
            <a:ext cx="304793" cy="209653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15466F-618B-42D7-8B93-6EAB6D4CE9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2" y="3009899"/>
            <a:ext cx="1790700" cy="1790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D36ACF-6B02-4267-BCF8-A858DBDD265A}"/>
              </a:ext>
            </a:extLst>
          </p:cNvPr>
          <p:cNvSpPr txBox="1"/>
          <p:nvPr/>
        </p:nvSpPr>
        <p:spPr>
          <a:xfrm>
            <a:off x="5994375" y="3219853"/>
            <a:ext cx="143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D5FF14-1DAB-4807-9355-B07FFA382712}"/>
              </a:ext>
            </a:extLst>
          </p:cNvPr>
          <p:cNvSpPr txBox="1"/>
          <p:nvPr/>
        </p:nvSpPr>
        <p:spPr>
          <a:xfrm>
            <a:off x="5383962" y="4997750"/>
            <a:ext cx="143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sz="2000" dirty="0" err="1"/>
              <a:t>api</a:t>
            </a:r>
            <a:endParaRPr lang="ko-KR" altLang="en-US" sz="2000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5D29529-FEF4-466F-8858-5642D623B088}"/>
              </a:ext>
            </a:extLst>
          </p:cNvPr>
          <p:cNvSpPr/>
          <p:nvPr/>
        </p:nvSpPr>
        <p:spPr>
          <a:xfrm rot="16200000">
            <a:off x="3245322" y="2992684"/>
            <a:ext cx="275757" cy="1471136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ACDF207-4F5C-44B7-9672-6825C7B21533}"/>
              </a:ext>
            </a:extLst>
          </p:cNvPr>
          <p:cNvSpPr/>
          <p:nvPr/>
        </p:nvSpPr>
        <p:spPr>
          <a:xfrm rot="5400000">
            <a:off x="3244667" y="3523219"/>
            <a:ext cx="279585" cy="14711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877503ED-2896-4E8C-A52C-1EA436BF694B}"/>
              </a:ext>
            </a:extLst>
          </p:cNvPr>
          <p:cNvSpPr/>
          <p:nvPr/>
        </p:nvSpPr>
        <p:spPr>
          <a:xfrm rot="10800000">
            <a:off x="4578783" y="4818021"/>
            <a:ext cx="304793" cy="20965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87FF860-F0DB-430A-98A4-930E34FC9985}"/>
              </a:ext>
            </a:extLst>
          </p:cNvPr>
          <p:cNvSpPr/>
          <p:nvPr/>
        </p:nvSpPr>
        <p:spPr>
          <a:xfrm rot="5400000">
            <a:off x="10739178" y="3236002"/>
            <a:ext cx="304793" cy="20965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3CBE103-1B55-4B91-A7ED-D21718D130BB}"/>
              </a:ext>
            </a:extLst>
          </p:cNvPr>
          <p:cNvSpPr/>
          <p:nvPr/>
        </p:nvSpPr>
        <p:spPr>
          <a:xfrm rot="16200000">
            <a:off x="10739179" y="2736121"/>
            <a:ext cx="304793" cy="209653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720F71CD-2445-4B14-9A18-C8983786A090}"/>
              </a:ext>
            </a:extLst>
          </p:cNvPr>
          <p:cNvSpPr/>
          <p:nvPr/>
        </p:nvSpPr>
        <p:spPr>
          <a:xfrm rot="5400000">
            <a:off x="6793929" y="3236002"/>
            <a:ext cx="304793" cy="20965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1F7EBEE-8032-4F29-9880-4F6371452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084" y="2828590"/>
            <a:ext cx="2314910" cy="231491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8E5A4E-99C8-4644-B52B-B23880E76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419" y="4047940"/>
            <a:ext cx="914400" cy="9144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78B150A-FFDF-4F55-AE5D-0F365E723C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457" y="3204594"/>
            <a:ext cx="914400" cy="914400"/>
          </a:xfrm>
          <a:prstGeom prst="rect">
            <a:avLst/>
          </a:prstGeom>
        </p:spPr>
      </p:pic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3B70D53F-8CEC-4588-8E6A-5E66CAD49A58}"/>
              </a:ext>
            </a:extLst>
          </p:cNvPr>
          <p:cNvSpPr/>
          <p:nvPr/>
        </p:nvSpPr>
        <p:spPr>
          <a:xfrm rot="16200000">
            <a:off x="6963635" y="6658659"/>
            <a:ext cx="304793" cy="209653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5265E4C-8514-4056-A9C7-C54E32905BE1}"/>
              </a:ext>
            </a:extLst>
          </p:cNvPr>
          <p:cNvSpPr/>
          <p:nvPr/>
        </p:nvSpPr>
        <p:spPr>
          <a:xfrm rot="5400000">
            <a:off x="6890247" y="7360659"/>
            <a:ext cx="304793" cy="20965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53318E4-741C-4F31-BAF0-6E4D54FA0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3" y="7008109"/>
            <a:ext cx="3831644" cy="191582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E9672E9-070C-40A5-8AB8-54EEA75E0E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644097"/>
            <a:ext cx="914400" cy="914400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EDD4CEB-F810-4C4F-8948-3C07E5CF28C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768" y="5588580"/>
            <a:ext cx="1279097" cy="127909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9402DAA-61B6-461F-9DFE-D947B43BA2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286" y="5557366"/>
            <a:ext cx="1050492" cy="1050492"/>
          </a:xfrm>
          <a:prstGeom prst="rect">
            <a:avLst/>
          </a:prstGeom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C2A61ACA-DFAC-4F15-B8B8-A8095270E933}"/>
              </a:ext>
            </a:extLst>
          </p:cNvPr>
          <p:cNvSpPr/>
          <p:nvPr/>
        </p:nvSpPr>
        <p:spPr>
          <a:xfrm rot="5400000">
            <a:off x="16574937" y="5708679"/>
            <a:ext cx="259772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4A174B8-60B2-4916-BE67-48B957580F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790" y="6700353"/>
            <a:ext cx="914400" cy="914400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B3BB8D0-929B-4CE6-9203-ED658B5D1BB7}"/>
              </a:ext>
            </a:extLst>
          </p:cNvPr>
          <p:cNvCxnSpPr>
            <a:endCxn id="26" idx="2"/>
          </p:cNvCxnSpPr>
          <p:nvPr/>
        </p:nvCxnSpPr>
        <p:spPr>
          <a:xfrm rot="10800000">
            <a:off x="8852562" y="4800599"/>
            <a:ext cx="5926206" cy="123539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257E7BC-C94C-4525-BFF1-35B6A3E15CC6}"/>
              </a:ext>
            </a:extLst>
          </p:cNvPr>
          <p:cNvCxnSpPr>
            <a:endCxn id="20" idx="0"/>
          </p:cNvCxnSpPr>
          <p:nvPr/>
        </p:nvCxnSpPr>
        <p:spPr>
          <a:xfrm rot="10800000" flipV="1">
            <a:off x="4949052" y="6607858"/>
            <a:ext cx="9829717" cy="47640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EA4DF9CB-8A8B-49AB-BBB9-72F4A4DAC0D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16" y="418655"/>
            <a:ext cx="1282491" cy="1282491"/>
          </a:xfrm>
          <a:prstGeom prst="rect">
            <a:avLst/>
          </a:prstGeom>
        </p:spPr>
      </p:pic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736712DA-A72C-4BF9-B98A-538C36B6B660}"/>
              </a:ext>
            </a:extLst>
          </p:cNvPr>
          <p:cNvSpPr/>
          <p:nvPr/>
        </p:nvSpPr>
        <p:spPr>
          <a:xfrm>
            <a:off x="8505416" y="1740911"/>
            <a:ext cx="314329" cy="12824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6B85A3FF-2995-400F-8105-E22373A202CF}"/>
              </a:ext>
            </a:extLst>
          </p:cNvPr>
          <p:cNvSpPr/>
          <p:nvPr/>
        </p:nvSpPr>
        <p:spPr>
          <a:xfrm rot="10800000">
            <a:off x="9024408" y="1727407"/>
            <a:ext cx="314329" cy="128249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2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306800" y="-800100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867400" y="4327892"/>
            <a:ext cx="74676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0" kern="0" spc="-400" dirty="0">
                <a:solidFill>
                  <a:srgbClr val="FF5D83"/>
                </a:solidFill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라이브 시연</a:t>
            </a:r>
            <a:endParaRPr lang="en-US" sz="10000" dirty="0">
              <a:solidFill>
                <a:srgbClr val="FF5D83"/>
              </a:solidFill>
              <a:latin typeface="Times New Roman" panose="02020603050405020304" pitchFamily="18" charset="0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042DD24-3557-4796-A36E-60D275177D6C}"/>
              </a:ext>
            </a:extLst>
          </p:cNvPr>
          <p:cNvGrpSpPr/>
          <p:nvPr/>
        </p:nvGrpSpPr>
        <p:grpSpPr>
          <a:xfrm>
            <a:off x="9727015" y="7551322"/>
            <a:ext cx="6461606" cy="6461541"/>
            <a:chOff x="9727015" y="7551322"/>
            <a:chExt cx="6461606" cy="646154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DBD2AD6-5283-4E93-93DE-F5EBD0ACB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720000">
              <a:off x="9727015" y="7551322"/>
              <a:ext cx="6461606" cy="6461541"/>
            </a:xfrm>
            <a:prstGeom prst="rect">
              <a:avLst/>
            </a:prstGeom>
          </p:spPr>
        </p:pic>
      </p:grpSp>
      <p:grpSp>
        <p:nvGrpSpPr>
          <p:cNvPr id="9" name="그룹 1013">
            <a:extLst>
              <a:ext uri="{FF2B5EF4-FFF2-40B4-BE49-F238E27FC236}">
                <a16:creationId xmlns:a16="http://schemas.microsoft.com/office/drawing/2014/main" id="{EE27AB0C-86D8-4077-8CFD-80575142C009}"/>
              </a:ext>
            </a:extLst>
          </p:cNvPr>
          <p:cNvGrpSpPr/>
          <p:nvPr/>
        </p:nvGrpSpPr>
        <p:grpSpPr>
          <a:xfrm>
            <a:off x="-985531" y="7124700"/>
            <a:ext cx="3892681" cy="3466467"/>
            <a:chOff x="17011650" y="286659"/>
            <a:chExt cx="3892681" cy="3466467"/>
          </a:xfrm>
        </p:grpSpPr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FF2E06E2-C498-48F6-93B7-15CBD603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17011650" y="286659"/>
              <a:ext cx="3892681" cy="346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46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2687" y="718791"/>
            <a:ext cx="546715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팀원 소개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921526" y="-2984881"/>
            <a:ext cx="5364188" cy="5364123"/>
            <a:chOff x="12921526" y="-2984881"/>
            <a:chExt cx="5364188" cy="53641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1526" y="-2984881"/>
              <a:ext cx="5364188" cy="5364123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B10884BA-69FC-41C0-B62A-219BA8C057CE}"/>
              </a:ext>
            </a:extLst>
          </p:cNvPr>
          <p:cNvGrpSpPr/>
          <p:nvPr/>
        </p:nvGrpSpPr>
        <p:grpSpPr>
          <a:xfrm>
            <a:off x="892687" y="1735469"/>
            <a:ext cx="3374513" cy="845644"/>
            <a:chOff x="787107" y="1810149"/>
            <a:chExt cx="4707524" cy="845644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86294CC6-4CE4-4A53-A66C-5C9D3259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107" y="1810149"/>
              <a:ext cx="4707524" cy="845644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92D7EDE8-EA49-4137-B523-4306330E7E38}"/>
              </a:ext>
            </a:extLst>
          </p:cNvPr>
          <p:cNvSpPr txBox="1"/>
          <p:nvPr/>
        </p:nvSpPr>
        <p:spPr>
          <a:xfrm>
            <a:off x="1743716" y="1827431"/>
            <a:ext cx="1837683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7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모꼬지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0" name="포인트가 10개인 별 39">
            <a:extLst>
              <a:ext uri="{FF2B5EF4-FFF2-40B4-BE49-F238E27FC236}">
                <a16:creationId xmlns:a16="http://schemas.microsoft.com/office/drawing/2014/main" id="{C225C840-71D3-4A36-8061-052BA169A12B}"/>
              </a:ext>
            </a:extLst>
          </p:cNvPr>
          <p:cNvSpPr/>
          <p:nvPr/>
        </p:nvSpPr>
        <p:spPr>
          <a:xfrm>
            <a:off x="4807785" y="3710120"/>
            <a:ext cx="419100" cy="419100"/>
          </a:xfrm>
          <a:prstGeom prst="star10">
            <a:avLst/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16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lang="ko-KR" altLang="en-US" sz="16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1" name="모서리가 둥근 직사각형 40">
            <a:extLst>
              <a:ext uri="{FF2B5EF4-FFF2-40B4-BE49-F238E27FC236}">
                <a16:creationId xmlns:a16="http://schemas.microsoft.com/office/drawing/2014/main" id="{8B1AE3C4-0EEF-4049-BD71-AC0916F3C38C}"/>
              </a:ext>
            </a:extLst>
          </p:cNvPr>
          <p:cNvSpPr/>
          <p:nvPr/>
        </p:nvSpPr>
        <p:spPr>
          <a:xfrm>
            <a:off x="5645985" y="7786820"/>
            <a:ext cx="1619250" cy="4191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1900B13-E922-4185-ABEB-48029C15F979}"/>
              </a:ext>
            </a:extLst>
          </p:cNvPr>
          <p:cNvSpPr/>
          <p:nvPr/>
        </p:nvSpPr>
        <p:spPr>
          <a:xfrm>
            <a:off x="4664910" y="5778199"/>
            <a:ext cx="3505200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 latinLnBrk="1">
              <a:lnSpc>
                <a:spcPct val="150000"/>
              </a:lnSpc>
            </a:pPr>
            <a:r>
              <a:rPr lang="ko-KR" altLang="en-US" sz="2400" b="1" dirty="0">
                <a:solidFill>
                  <a:srgbClr val="FF5D83"/>
                </a:solidFill>
                <a:latin typeface="맑은 고딕" panose="020F0502020204030204"/>
                <a:ea typeface="맑은 고딕" panose="020B0503020000020004" pitchFamily="50" charset="-127"/>
              </a:rPr>
              <a:t>이광교</a:t>
            </a:r>
            <a:endParaRPr lang="en-US" altLang="ko-KR" sz="2400" b="1" dirty="0">
              <a:solidFill>
                <a:srgbClr val="FF5D83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Frontend</a:t>
            </a: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D83A79A-863A-4BAB-9F5F-5759A3481173}"/>
              </a:ext>
            </a:extLst>
          </p:cNvPr>
          <p:cNvSpPr/>
          <p:nvPr/>
        </p:nvSpPr>
        <p:spPr>
          <a:xfrm>
            <a:off x="5512257" y="3835201"/>
            <a:ext cx="1819527" cy="1819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b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5" name="포인트가 10개인 별 39">
            <a:extLst>
              <a:ext uri="{FF2B5EF4-FFF2-40B4-BE49-F238E27FC236}">
                <a16:creationId xmlns:a16="http://schemas.microsoft.com/office/drawing/2014/main" id="{A575A0BC-F843-4416-84F1-7E4AEA8D6999}"/>
              </a:ext>
            </a:extLst>
          </p:cNvPr>
          <p:cNvSpPr/>
          <p:nvPr/>
        </p:nvSpPr>
        <p:spPr>
          <a:xfrm>
            <a:off x="8097293" y="3698039"/>
            <a:ext cx="419100" cy="419100"/>
          </a:xfrm>
          <a:prstGeom prst="star10">
            <a:avLst/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16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lang="ko-KR" altLang="en-US" sz="16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6" name="모서리가 둥근 직사각형 40">
            <a:extLst>
              <a:ext uri="{FF2B5EF4-FFF2-40B4-BE49-F238E27FC236}">
                <a16:creationId xmlns:a16="http://schemas.microsoft.com/office/drawing/2014/main" id="{5FF3B431-3DFC-409A-9328-3FD61BF03B91}"/>
              </a:ext>
            </a:extLst>
          </p:cNvPr>
          <p:cNvSpPr/>
          <p:nvPr/>
        </p:nvSpPr>
        <p:spPr>
          <a:xfrm>
            <a:off x="8935493" y="7774739"/>
            <a:ext cx="1619250" cy="4191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94CA67B-26DB-47CD-A739-1876358174ED}"/>
              </a:ext>
            </a:extLst>
          </p:cNvPr>
          <p:cNvSpPr/>
          <p:nvPr/>
        </p:nvSpPr>
        <p:spPr>
          <a:xfrm>
            <a:off x="7954418" y="5766118"/>
            <a:ext cx="3505200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 latinLnBrk="1">
              <a:lnSpc>
                <a:spcPct val="150000"/>
              </a:lnSpc>
            </a:pPr>
            <a:r>
              <a:rPr lang="ko-KR" altLang="en-US" sz="2400" b="1" dirty="0">
                <a:solidFill>
                  <a:srgbClr val="FF5D83"/>
                </a:solidFill>
                <a:latin typeface="맑은 고딕" panose="020F0502020204030204"/>
                <a:ea typeface="맑은 고딕" panose="020B0503020000020004" pitchFamily="50" charset="-127"/>
              </a:rPr>
              <a:t>정세원</a:t>
            </a:r>
            <a:endParaRPr lang="en-US" altLang="ko-KR" sz="2400" b="1" dirty="0">
              <a:solidFill>
                <a:srgbClr val="FF5D83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Frontend</a:t>
            </a: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AB810A2-8BFD-4464-9134-5D15BE776748}"/>
              </a:ext>
            </a:extLst>
          </p:cNvPr>
          <p:cNvSpPr/>
          <p:nvPr/>
        </p:nvSpPr>
        <p:spPr>
          <a:xfrm>
            <a:off x="8801765" y="3823120"/>
            <a:ext cx="1819527" cy="1819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b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0" name="포인트가 10개인 별 39">
            <a:extLst>
              <a:ext uri="{FF2B5EF4-FFF2-40B4-BE49-F238E27FC236}">
                <a16:creationId xmlns:a16="http://schemas.microsoft.com/office/drawing/2014/main" id="{264F3CA5-F764-42A4-B0F3-FA3719058D25}"/>
              </a:ext>
            </a:extLst>
          </p:cNvPr>
          <p:cNvSpPr/>
          <p:nvPr/>
        </p:nvSpPr>
        <p:spPr>
          <a:xfrm>
            <a:off x="11372735" y="3678093"/>
            <a:ext cx="419100" cy="419100"/>
          </a:xfrm>
          <a:prstGeom prst="star10">
            <a:avLst/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16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lang="ko-KR" altLang="en-US" sz="16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1" name="모서리가 둥근 직사각형 40">
            <a:extLst>
              <a:ext uri="{FF2B5EF4-FFF2-40B4-BE49-F238E27FC236}">
                <a16:creationId xmlns:a16="http://schemas.microsoft.com/office/drawing/2014/main" id="{E47B8429-17C0-4E73-83FA-7DE4C0D81E34}"/>
              </a:ext>
            </a:extLst>
          </p:cNvPr>
          <p:cNvSpPr/>
          <p:nvPr/>
        </p:nvSpPr>
        <p:spPr>
          <a:xfrm>
            <a:off x="12210935" y="7754793"/>
            <a:ext cx="1619250" cy="4191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98E1E69-4F08-4FAC-B7D6-7D5A65F1CEB1}"/>
              </a:ext>
            </a:extLst>
          </p:cNvPr>
          <p:cNvSpPr/>
          <p:nvPr/>
        </p:nvSpPr>
        <p:spPr>
          <a:xfrm>
            <a:off x="11229860" y="5746172"/>
            <a:ext cx="3505200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 latinLnBrk="1">
              <a:lnSpc>
                <a:spcPct val="150000"/>
              </a:lnSpc>
            </a:pPr>
            <a:r>
              <a:rPr lang="ko-KR" altLang="en-US" sz="2400" b="1" dirty="0">
                <a:solidFill>
                  <a:srgbClr val="FF5D83"/>
                </a:solidFill>
                <a:latin typeface="맑은 고딕" panose="020F0502020204030204"/>
                <a:ea typeface="맑은 고딕" panose="020B0503020000020004" pitchFamily="50" charset="-127"/>
              </a:rPr>
              <a:t>임현우</a:t>
            </a:r>
            <a:endParaRPr lang="en-US" altLang="ko-KR" sz="2400" b="1" dirty="0">
              <a:solidFill>
                <a:srgbClr val="FF5D83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Frontend</a:t>
            </a: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44F5877-95CD-4213-9E8E-1A3695A78014}"/>
              </a:ext>
            </a:extLst>
          </p:cNvPr>
          <p:cNvSpPr/>
          <p:nvPr/>
        </p:nvSpPr>
        <p:spPr>
          <a:xfrm>
            <a:off x="12077207" y="3803174"/>
            <a:ext cx="1819527" cy="1819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b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5" name="포인트가 10개인 별 39">
            <a:extLst>
              <a:ext uri="{FF2B5EF4-FFF2-40B4-BE49-F238E27FC236}">
                <a16:creationId xmlns:a16="http://schemas.microsoft.com/office/drawing/2014/main" id="{0ADA6AC4-6E31-43C0-9356-2E55929EB5C9}"/>
              </a:ext>
            </a:extLst>
          </p:cNvPr>
          <p:cNvSpPr/>
          <p:nvPr/>
        </p:nvSpPr>
        <p:spPr>
          <a:xfrm>
            <a:off x="14421382" y="3678093"/>
            <a:ext cx="419100" cy="419100"/>
          </a:xfrm>
          <a:prstGeom prst="star10">
            <a:avLst/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16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endParaRPr lang="ko-KR" altLang="en-US" sz="16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6" name="모서리가 둥근 직사각형 40">
            <a:extLst>
              <a:ext uri="{FF2B5EF4-FFF2-40B4-BE49-F238E27FC236}">
                <a16:creationId xmlns:a16="http://schemas.microsoft.com/office/drawing/2014/main" id="{8673320A-2F90-4424-B297-A97372E12E44}"/>
              </a:ext>
            </a:extLst>
          </p:cNvPr>
          <p:cNvSpPr/>
          <p:nvPr/>
        </p:nvSpPr>
        <p:spPr>
          <a:xfrm>
            <a:off x="15259582" y="7754793"/>
            <a:ext cx="1619250" cy="4191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EF5B64E-12A5-46B1-993F-6C9B407DC1D8}"/>
              </a:ext>
            </a:extLst>
          </p:cNvPr>
          <p:cNvSpPr/>
          <p:nvPr/>
        </p:nvSpPr>
        <p:spPr>
          <a:xfrm>
            <a:off x="14278507" y="5746172"/>
            <a:ext cx="3505200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 latinLnBrk="1">
              <a:lnSpc>
                <a:spcPct val="150000"/>
              </a:lnSpc>
            </a:pPr>
            <a:r>
              <a:rPr lang="ko-KR" altLang="en-US" sz="2400" b="1" dirty="0">
                <a:solidFill>
                  <a:srgbClr val="FF5D83"/>
                </a:solidFill>
                <a:latin typeface="맑은 고딕" panose="020F0502020204030204"/>
                <a:ea typeface="맑은 고딕" panose="020B0503020000020004" pitchFamily="50" charset="-127"/>
              </a:rPr>
              <a:t>안창호</a:t>
            </a:r>
            <a:endParaRPr lang="en-US" altLang="ko-KR" sz="2400" b="1" dirty="0">
              <a:solidFill>
                <a:srgbClr val="FF5D83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DevOps</a:t>
            </a: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FA9B662-976D-4170-B395-EC9F795541D5}"/>
              </a:ext>
            </a:extLst>
          </p:cNvPr>
          <p:cNvSpPr/>
          <p:nvPr/>
        </p:nvSpPr>
        <p:spPr>
          <a:xfrm>
            <a:off x="15125854" y="3803174"/>
            <a:ext cx="1819527" cy="1819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b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0EDE27-46B4-4D5B-A1F3-237A1002666C}"/>
              </a:ext>
            </a:extLst>
          </p:cNvPr>
          <p:cNvSpPr/>
          <p:nvPr/>
        </p:nvSpPr>
        <p:spPr>
          <a:xfrm>
            <a:off x="533400" y="2933700"/>
            <a:ext cx="17250307" cy="5943600"/>
          </a:xfrm>
          <a:prstGeom prst="roundRect">
            <a:avLst/>
          </a:prstGeom>
          <a:noFill/>
          <a:ln>
            <a:solidFill>
              <a:srgbClr val="FF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8383F7F1-24C7-47EC-9D6F-99BF954C8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29424" y="3803174"/>
            <a:ext cx="1818000" cy="1818000"/>
          </a:xfrm>
          <a:prstGeom prst="ellipse">
            <a:avLst/>
          </a:prstGeom>
        </p:spPr>
      </p:pic>
      <p:sp>
        <p:nvSpPr>
          <p:cNvPr id="110" name="모서리가 둥근 직사각형 38">
            <a:extLst>
              <a:ext uri="{FF2B5EF4-FFF2-40B4-BE49-F238E27FC236}">
                <a16:creationId xmlns:a16="http://schemas.microsoft.com/office/drawing/2014/main" id="{8DDB5F41-052F-4434-84A9-187112F2A3C1}"/>
              </a:ext>
            </a:extLst>
          </p:cNvPr>
          <p:cNvSpPr/>
          <p:nvPr/>
        </p:nvSpPr>
        <p:spPr>
          <a:xfrm>
            <a:off x="1027558" y="3459629"/>
            <a:ext cx="3714750" cy="512445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1" name="포인트가 10개인 별 39">
            <a:extLst>
              <a:ext uri="{FF2B5EF4-FFF2-40B4-BE49-F238E27FC236}">
                <a16:creationId xmlns:a16="http://schemas.microsoft.com/office/drawing/2014/main" id="{EC9F1896-26DF-42CE-8729-FA542F917F6E}"/>
              </a:ext>
            </a:extLst>
          </p:cNvPr>
          <p:cNvSpPr/>
          <p:nvPr/>
        </p:nvSpPr>
        <p:spPr>
          <a:xfrm>
            <a:off x="1237108" y="3726329"/>
            <a:ext cx="419100" cy="419100"/>
          </a:xfrm>
          <a:prstGeom prst="star10">
            <a:avLst/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16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lang="ko-KR" altLang="en-US" sz="16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40">
            <a:extLst>
              <a:ext uri="{FF2B5EF4-FFF2-40B4-BE49-F238E27FC236}">
                <a16:creationId xmlns:a16="http://schemas.microsoft.com/office/drawing/2014/main" id="{40E2E937-6AE7-4736-8987-7707486E8909}"/>
              </a:ext>
            </a:extLst>
          </p:cNvPr>
          <p:cNvSpPr/>
          <p:nvPr/>
        </p:nvSpPr>
        <p:spPr>
          <a:xfrm>
            <a:off x="2007014" y="7772654"/>
            <a:ext cx="1619250" cy="4191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팀장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C5E430A-14DA-4198-AFCD-35C7DB1BC0C7}"/>
              </a:ext>
            </a:extLst>
          </p:cNvPr>
          <p:cNvSpPr/>
          <p:nvPr/>
        </p:nvSpPr>
        <p:spPr>
          <a:xfrm>
            <a:off x="1094233" y="5794408"/>
            <a:ext cx="3505200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 latinLnBrk="1">
              <a:lnSpc>
                <a:spcPct val="150000"/>
              </a:lnSpc>
            </a:pPr>
            <a:r>
              <a:rPr lang="ko-KR" altLang="en-US" sz="2400" b="1" dirty="0">
                <a:solidFill>
                  <a:srgbClr val="FF5D83"/>
                </a:solidFill>
                <a:latin typeface="맑은 고딕" panose="020F0502020204030204"/>
                <a:ea typeface="맑은 고딕" panose="020B0503020000020004" pitchFamily="50" charset="-127"/>
              </a:rPr>
              <a:t>조웅현</a:t>
            </a:r>
            <a:endParaRPr lang="en-US" altLang="ko-KR" sz="2400" b="1" dirty="0">
              <a:solidFill>
                <a:srgbClr val="FF5D83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Frontend</a:t>
            </a:r>
          </a:p>
          <a:p>
            <a:pPr algn="ctr" defTabSz="1371600" latinLnBrk="1"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722B198-89E4-4F8A-804B-F3024647EBA6}"/>
              </a:ext>
            </a:extLst>
          </p:cNvPr>
          <p:cNvSpPr/>
          <p:nvPr/>
        </p:nvSpPr>
        <p:spPr>
          <a:xfrm>
            <a:off x="1941580" y="3851410"/>
            <a:ext cx="1819527" cy="1819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b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 descr="사람, 실내, 벽, 천장이(가) 표시된 사진&#10;&#10;자동 생성된 설명">
            <a:extLst>
              <a:ext uri="{FF2B5EF4-FFF2-40B4-BE49-F238E27FC236}">
                <a16:creationId xmlns:a16="http://schemas.microsoft.com/office/drawing/2014/main" id="{387E9ED0-F6D1-4A42-AFEE-9B6D12135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734" y="3812298"/>
            <a:ext cx="1818000" cy="1818000"/>
          </a:xfrm>
          <a:prstGeom prst="ellipse">
            <a:avLst/>
          </a:prstGeom>
        </p:spPr>
      </p:pic>
      <p:pic>
        <p:nvPicPr>
          <p:cNvPr id="9" name="그림 8" descr="사람, 실내이(가) 표시된 사진&#10;&#10;자동 생성된 설명">
            <a:extLst>
              <a:ext uri="{FF2B5EF4-FFF2-40B4-BE49-F238E27FC236}">
                <a16:creationId xmlns:a16="http://schemas.microsoft.com/office/drawing/2014/main" id="{7A67F63F-6BA3-418F-A5CC-88DF3DE3E4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71" y="3852937"/>
            <a:ext cx="1823752" cy="1818000"/>
          </a:xfrm>
          <a:prstGeom prst="ellipse">
            <a:avLst/>
          </a:prstGeom>
        </p:spPr>
      </p:pic>
      <p:pic>
        <p:nvPicPr>
          <p:cNvPr id="11" name="그림 10" descr="사람, 의류, 가발이(가) 표시된 사진&#10;&#10;자동 생성된 설명">
            <a:extLst>
              <a:ext uri="{FF2B5EF4-FFF2-40B4-BE49-F238E27FC236}">
                <a16:creationId xmlns:a16="http://schemas.microsoft.com/office/drawing/2014/main" id="{B0E80367-91CE-41A6-B1EE-F13649FF18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390" y="3811039"/>
            <a:ext cx="1818000" cy="1818000"/>
          </a:xfrm>
          <a:prstGeom prst="ellipse">
            <a:avLst/>
          </a:prstGeom>
        </p:spPr>
      </p:pic>
      <p:pic>
        <p:nvPicPr>
          <p:cNvPr id="13" name="그림 12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3B61067E-96E4-4A6F-B05C-5F4B82FFB6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4" y="3836728"/>
            <a:ext cx="1818000" cy="181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237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4967" y="7187358"/>
            <a:ext cx="5554721" cy="5554666"/>
            <a:chOff x="4824967" y="7187358"/>
            <a:chExt cx="5554721" cy="5554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4824967" y="7187358"/>
              <a:ext cx="5554721" cy="5554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5463" y="-4276970"/>
            <a:ext cx="6410592" cy="6410592"/>
            <a:chOff x="9925463" y="-4276970"/>
            <a:chExt cx="6410592" cy="6410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5463" y="-4276970"/>
              <a:ext cx="6410592" cy="6410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0846" y="556293"/>
            <a:ext cx="1137876" cy="1137876"/>
            <a:chOff x="16450846" y="556293"/>
            <a:chExt cx="1137876" cy="1137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0846" y="556293"/>
              <a:ext cx="1137876" cy="1137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6751" y="960615"/>
            <a:ext cx="760133" cy="760133"/>
            <a:chOff x="14906751" y="960615"/>
            <a:chExt cx="760133" cy="7601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6751" y="960615"/>
              <a:ext cx="760133" cy="7601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13068" y="2299495"/>
            <a:ext cx="932881" cy="932872"/>
            <a:chOff x="16813068" y="2299495"/>
            <a:chExt cx="932881" cy="9328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3068" y="2299495"/>
              <a:ext cx="932881" cy="932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3620" y="3232366"/>
            <a:ext cx="314453" cy="314453"/>
            <a:chOff x="16293620" y="3232366"/>
            <a:chExt cx="314453" cy="3144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3620" y="3232366"/>
              <a:ext cx="314453" cy="314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8373" y="8507514"/>
            <a:ext cx="1067560" cy="950672"/>
            <a:chOff x="718373" y="8507514"/>
            <a:chExt cx="1067560" cy="9506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718373" y="8507514"/>
              <a:ext cx="1067560" cy="9506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8601" y="7504273"/>
            <a:ext cx="632134" cy="632134"/>
            <a:chOff x="538601" y="7504273"/>
            <a:chExt cx="632134" cy="632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601" y="7504273"/>
              <a:ext cx="632134" cy="6321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78838" y="8982850"/>
            <a:ext cx="620583" cy="620533"/>
            <a:chOff x="2578838" y="8982850"/>
            <a:chExt cx="620583" cy="620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8838" y="8982850"/>
              <a:ext cx="620583" cy="6205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8997" y="6924039"/>
            <a:ext cx="314453" cy="314453"/>
            <a:chOff x="1198997" y="6924039"/>
            <a:chExt cx="314453" cy="3144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997" y="6924039"/>
              <a:ext cx="314453" cy="3144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68140" y="3546819"/>
            <a:ext cx="620583" cy="620533"/>
            <a:chOff x="16968140" y="3546819"/>
            <a:chExt cx="620583" cy="6205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68140" y="3546819"/>
              <a:ext cx="620583" cy="62053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991104" y="4075206"/>
            <a:ext cx="12305792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400" kern="0" spc="-7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-1757227" y="44269"/>
            <a:ext cx="3892681" cy="3466467"/>
            <a:chOff x="-1757227" y="44269"/>
            <a:chExt cx="3892681" cy="3466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920000">
              <a:off x="-1757227" y="44269"/>
              <a:ext cx="3892681" cy="34664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38436" y="4921592"/>
            <a:ext cx="5364188" cy="5364123"/>
            <a:chOff x="16038436" y="4921592"/>
            <a:chExt cx="5364188" cy="53641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38436" y="4921592"/>
              <a:ext cx="5364188" cy="5364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721" y="2247900"/>
            <a:ext cx="16958558" cy="7150715"/>
            <a:chOff x="435220" y="2339086"/>
            <a:chExt cx="17457915" cy="7538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220" y="2339086"/>
              <a:ext cx="17457915" cy="7538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41930" y="7947914"/>
            <a:ext cx="480721" cy="428087"/>
            <a:chOff x="1872780" y="3806945"/>
            <a:chExt cx="480721" cy="4280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872780" y="3806945"/>
              <a:ext cx="480721" cy="4280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01286" y="583437"/>
            <a:ext cx="252471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5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Regular" pitchFamily="34" charset="0"/>
              </a:rPr>
              <a:t>목차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3229" y="4206251"/>
            <a:ext cx="347537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1. </a:t>
            </a:r>
            <a:r>
              <a:rPr lang="ko-KR" altLang="en-US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기획 배경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483661" y="6452540"/>
            <a:ext cx="390198" cy="401193"/>
            <a:chOff x="1791829" y="6900126"/>
            <a:chExt cx="390198" cy="4011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1829" y="6900126"/>
              <a:ext cx="390198" cy="401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8077" y="5193534"/>
            <a:ext cx="422286" cy="422282"/>
            <a:chOff x="7165243" y="3931789"/>
            <a:chExt cx="422286" cy="4222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780000">
              <a:off x="7165243" y="3931789"/>
              <a:ext cx="422286" cy="42228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675373" y="4269475"/>
            <a:ext cx="38758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2. </a:t>
            </a:r>
            <a:r>
              <a:rPr lang="ko-KR" altLang="en-US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서비스 소개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424525" y="6791221"/>
            <a:ext cx="405500" cy="405500"/>
            <a:chOff x="7306929" y="6985570"/>
            <a:chExt cx="405500" cy="405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929" y="6985570"/>
              <a:ext cx="405500" cy="4055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680136" y="7073573"/>
            <a:ext cx="38711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4. </a:t>
            </a:r>
            <a:r>
              <a:rPr lang="ko-KR" altLang="en-US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SquareRoundOTF ExtraBold" pitchFamily="34" charset="0"/>
              </a:rPr>
              <a:t>마무리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5551251" y="7851254"/>
            <a:ext cx="467593" cy="467588"/>
            <a:chOff x="12508203" y="6916428"/>
            <a:chExt cx="467593" cy="4675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8203" y="6916428"/>
              <a:ext cx="467593" cy="467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6001" y="3709146"/>
            <a:ext cx="390198" cy="401193"/>
            <a:chOff x="12563321" y="3894523"/>
            <a:chExt cx="390198" cy="4011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3321" y="3894523"/>
              <a:ext cx="390198" cy="401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80386" y="3450712"/>
            <a:ext cx="336956" cy="5157063"/>
            <a:chOff x="8922862" y="3529813"/>
            <a:chExt cx="336956" cy="51570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12808" y="5939867"/>
              <a:ext cx="5157063" cy="3369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3154709" y="3619192"/>
            <a:ext cx="336956" cy="5157063"/>
            <a:chOff x="16874042" y="3529813"/>
            <a:chExt cx="336956" cy="51570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463988" y="5939867"/>
              <a:ext cx="5157063" cy="336956"/>
            </a:xfrm>
            <a:prstGeom prst="rect">
              <a:avLst/>
            </a:prstGeom>
          </p:spPr>
        </p:pic>
      </p:grpSp>
      <p:sp>
        <p:nvSpPr>
          <p:cNvPr id="33" name="Object 26">
            <a:extLst>
              <a:ext uri="{FF2B5EF4-FFF2-40B4-BE49-F238E27FC236}">
                <a16:creationId xmlns:a16="http://schemas.microsoft.com/office/drawing/2014/main" id="{64ED35DC-01EA-4AC0-8D25-77A74D95DE6A}"/>
              </a:ext>
            </a:extLst>
          </p:cNvPr>
          <p:cNvSpPr txBox="1"/>
          <p:nvPr/>
        </p:nvSpPr>
        <p:spPr>
          <a:xfrm>
            <a:off x="3703229" y="7037224"/>
            <a:ext cx="330717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4000" kern="0" spc="-3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 시연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AF510B89-C8C9-4C14-9F28-9C13AB5F57CC}"/>
              </a:ext>
            </a:extLst>
          </p:cNvPr>
          <p:cNvGrpSpPr/>
          <p:nvPr/>
        </p:nvGrpSpPr>
        <p:grpSpPr>
          <a:xfrm>
            <a:off x="15310891" y="5021406"/>
            <a:ext cx="480721" cy="428087"/>
            <a:chOff x="1872780" y="3806945"/>
            <a:chExt cx="480721" cy="428087"/>
          </a:xfrm>
        </p:grpSpPr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095E1459-62D3-45F8-8230-C40BCAD8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872780" y="3806945"/>
              <a:ext cx="480721" cy="428087"/>
            </a:xfrm>
            <a:prstGeom prst="rect">
              <a:avLst/>
            </a:prstGeom>
          </p:spPr>
        </p:pic>
      </p:grpSp>
      <p:grpSp>
        <p:nvGrpSpPr>
          <p:cNvPr id="39" name="그룹 1009">
            <a:extLst>
              <a:ext uri="{FF2B5EF4-FFF2-40B4-BE49-F238E27FC236}">
                <a16:creationId xmlns:a16="http://schemas.microsoft.com/office/drawing/2014/main" id="{22E6444D-22A3-48FD-92FF-89B25772AFC4}"/>
              </a:ext>
            </a:extLst>
          </p:cNvPr>
          <p:cNvGrpSpPr/>
          <p:nvPr/>
        </p:nvGrpSpPr>
        <p:grpSpPr>
          <a:xfrm rot="5400000">
            <a:off x="4811660" y="3573492"/>
            <a:ext cx="336956" cy="5157063"/>
            <a:chOff x="16874042" y="3529813"/>
            <a:chExt cx="336956" cy="5157063"/>
          </a:xfrm>
        </p:grpSpPr>
        <p:pic>
          <p:nvPicPr>
            <p:cNvPr id="41" name="Object 39">
              <a:extLst>
                <a:ext uri="{FF2B5EF4-FFF2-40B4-BE49-F238E27FC236}">
                  <a16:creationId xmlns:a16="http://schemas.microsoft.com/office/drawing/2014/main" id="{A99D8D01-F4F3-4749-9E8A-1BF8DC0E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463988" y="5939867"/>
              <a:ext cx="5157063" cy="336956"/>
            </a:xfrm>
            <a:prstGeom prst="rect">
              <a:avLst/>
            </a:prstGeom>
          </p:spPr>
        </p:pic>
      </p:grpSp>
      <p:grpSp>
        <p:nvGrpSpPr>
          <p:cNvPr id="42" name="그룹 1006">
            <a:extLst>
              <a:ext uri="{FF2B5EF4-FFF2-40B4-BE49-F238E27FC236}">
                <a16:creationId xmlns:a16="http://schemas.microsoft.com/office/drawing/2014/main" id="{0547EF09-F6DB-46E8-8074-56CCE146DCE0}"/>
              </a:ext>
            </a:extLst>
          </p:cNvPr>
          <p:cNvGrpSpPr/>
          <p:nvPr/>
        </p:nvGrpSpPr>
        <p:grpSpPr>
          <a:xfrm>
            <a:off x="2678760" y="3642751"/>
            <a:ext cx="467593" cy="467588"/>
            <a:chOff x="12508203" y="6916428"/>
            <a:chExt cx="467593" cy="467588"/>
          </a:xfrm>
        </p:grpSpPr>
        <p:pic>
          <p:nvPicPr>
            <p:cNvPr id="43" name="Object 28">
              <a:extLst>
                <a:ext uri="{FF2B5EF4-FFF2-40B4-BE49-F238E27FC236}">
                  <a16:creationId xmlns:a16="http://schemas.microsoft.com/office/drawing/2014/main" id="{CBEBB175-A2D7-489D-87DA-5529482EA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8203" y="6916428"/>
              <a:ext cx="467593" cy="467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306800" y="-800100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6553200" y="4327892"/>
            <a:ext cx="59436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0" kern="0" spc="-400" dirty="0">
                <a:solidFill>
                  <a:srgbClr val="FF5D83"/>
                </a:solidFill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기획 배경</a:t>
            </a:r>
            <a:endParaRPr lang="en-US" sz="10000" dirty="0">
              <a:solidFill>
                <a:srgbClr val="FF5D83"/>
              </a:solidFill>
              <a:latin typeface="Times New Roman" panose="02020603050405020304" pitchFamily="18" charset="0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042DD24-3557-4796-A36E-60D275177D6C}"/>
              </a:ext>
            </a:extLst>
          </p:cNvPr>
          <p:cNvGrpSpPr/>
          <p:nvPr/>
        </p:nvGrpSpPr>
        <p:grpSpPr>
          <a:xfrm>
            <a:off x="9727015" y="7551322"/>
            <a:ext cx="6461606" cy="6461541"/>
            <a:chOff x="9727015" y="7551322"/>
            <a:chExt cx="6461606" cy="646154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DBD2AD6-5283-4E93-93DE-F5EBD0ACB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720000">
              <a:off x="9727015" y="7551322"/>
              <a:ext cx="6461606" cy="6461541"/>
            </a:xfrm>
            <a:prstGeom prst="rect">
              <a:avLst/>
            </a:prstGeom>
          </p:spPr>
        </p:pic>
      </p:grpSp>
      <p:grpSp>
        <p:nvGrpSpPr>
          <p:cNvPr id="9" name="그룹 1013">
            <a:extLst>
              <a:ext uri="{FF2B5EF4-FFF2-40B4-BE49-F238E27FC236}">
                <a16:creationId xmlns:a16="http://schemas.microsoft.com/office/drawing/2014/main" id="{EE27AB0C-86D8-4077-8CFD-80575142C009}"/>
              </a:ext>
            </a:extLst>
          </p:cNvPr>
          <p:cNvGrpSpPr/>
          <p:nvPr/>
        </p:nvGrpSpPr>
        <p:grpSpPr>
          <a:xfrm>
            <a:off x="-985531" y="7124700"/>
            <a:ext cx="3892681" cy="3466467"/>
            <a:chOff x="17011650" y="286659"/>
            <a:chExt cx="3892681" cy="3466467"/>
          </a:xfrm>
        </p:grpSpPr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FF2E06E2-C498-48F6-93B7-15CBD603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17011650" y="286659"/>
              <a:ext cx="3892681" cy="346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61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835936"/>
            <a:ext cx="52306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144E2E3-ADC7-4A63-8BEC-A9D8A8920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28447"/>
            <a:ext cx="9209510" cy="47904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337950-0896-4461-823C-D5D854D19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991100"/>
            <a:ext cx="8230491" cy="44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835936"/>
            <a:ext cx="5078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F0A4B4B3-F139-4E0C-8912-62B4C292887E}"/>
              </a:ext>
            </a:extLst>
          </p:cNvPr>
          <p:cNvSpPr txBox="1"/>
          <p:nvPr/>
        </p:nvSpPr>
        <p:spPr>
          <a:xfrm>
            <a:off x="8558031" y="4559741"/>
            <a:ext cx="1725414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700" kern="0" spc="-20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소개팅</a:t>
            </a: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4A5FF9-BAF3-48BA-A867-6A79F4AD502C}"/>
              </a:ext>
            </a:extLst>
          </p:cNvPr>
          <p:cNvGrpSpPr/>
          <p:nvPr/>
        </p:nvGrpSpPr>
        <p:grpSpPr>
          <a:xfrm>
            <a:off x="412952" y="3309857"/>
            <a:ext cx="3949412" cy="3990984"/>
            <a:chOff x="1752600" y="3934741"/>
            <a:chExt cx="2546633" cy="2573439"/>
          </a:xfrm>
        </p:grpSpPr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80B98A3D-39D9-47EF-8437-2140B4CD2C6F}"/>
                </a:ext>
              </a:extLst>
            </p:cNvPr>
            <p:cNvGrpSpPr/>
            <p:nvPr/>
          </p:nvGrpSpPr>
          <p:grpSpPr>
            <a:xfrm>
              <a:off x="1752600" y="3934741"/>
              <a:ext cx="2546633" cy="2573439"/>
              <a:chOff x="3410390" y="3058250"/>
              <a:chExt cx="2546633" cy="2573439"/>
            </a:xfrm>
          </p:grpSpPr>
          <p:pic>
            <p:nvPicPr>
              <p:cNvPr id="23" name="Object 5">
                <a:extLst>
                  <a:ext uri="{FF2B5EF4-FFF2-40B4-BE49-F238E27FC236}">
                    <a16:creationId xmlns:a16="http://schemas.microsoft.com/office/drawing/2014/main" id="{B37BC50C-9C26-43B2-BB10-2C6449877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10390" y="3058250"/>
                <a:ext cx="2546633" cy="2573439"/>
              </a:xfrm>
              <a:prstGeom prst="rect">
                <a:avLst/>
              </a:prstGeom>
            </p:spPr>
          </p:pic>
        </p:grp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8D5D7BFE-0383-496D-B4B2-3492C1691B81}"/>
                </a:ext>
              </a:extLst>
            </p:cNvPr>
            <p:cNvSpPr txBox="1"/>
            <p:nvPr/>
          </p:nvSpPr>
          <p:spPr>
            <a:xfrm>
              <a:off x="1852278" y="4866444"/>
              <a:ext cx="2347275" cy="9526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학교 졸업하니까</a:t>
              </a:r>
              <a:br>
                <a:rPr lang="en-US" altLang="ko-KR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주변에 연락도 없고</a:t>
              </a:r>
              <a:br>
                <a:rPr lang="en-US" altLang="ko-KR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…</a:t>
              </a:r>
              <a:endParaRPr lang="en-US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4" name="그룹 1008">
            <a:extLst>
              <a:ext uri="{FF2B5EF4-FFF2-40B4-BE49-F238E27FC236}">
                <a16:creationId xmlns:a16="http://schemas.microsoft.com/office/drawing/2014/main" id="{4FD35ACA-CF3D-4074-AEF4-974D98158754}"/>
              </a:ext>
            </a:extLst>
          </p:cNvPr>
          <p:cNvGrpSpPr/>
          <p:nvPr/>
        </p:nvGrpSpPr>
        <p:grpSpPr>
          <a:xfrm>
            <a:off x="4626199" y="5069872"/>
            <a:ext cx="2259524" cy="291549"/>
            <a:chOff x="6021713" y="4053421"/>
            <a:chExt cx="2259524" cy="291549"/>
          </a:xfrm>
        </p:grpSpPr>
        <p:pic>
          <p:nvPicPr>
            <p:cNvPr id="35" name="Object 29">
              <a:extLst>
                <a:ext uri="{FF2B5EF4-FFF2-40B4-BE49-F238E27FC236}">
                  <a16:creationId xmlns:a16="http://schemas.microsoft.com/office/drawing/2014/main" id="{0768266E-5D7C-4315-8914-37BF2AB44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021713" y="4053421"/>
              <a:ext cx="2259524" cy="291549"/>
            </a:xfrm>
            <a:prstGeom prst="rect">
              <a:avLst/>
            </a:prstGeom>
          </p:spPr>
        </p:pic>
      </p:grpSp>
      <p:grpSp>
        <p:nvGrpSpPr>
          <p:cNvPr id="44" name="그룹 1008">
            <a:extLst>
              <a:ext uri="{FF2B5EF4-FFF2-40B4-BE49-F238E27FC236}">
                <a16:creationId xmlns:a16="http://schemas.microsoft.com/office/drawing/2014/main" id="{564FCA3C-A7BD-4851-BBEF-C72931583F07}"/>
              </a:ext>
            </a:extLst>
          </p:cNvPr>
          <p:cNvGrpSpPr/>
          <p:nvPr/>
        </p:nvGrpSpPr>
        <p:grpSpPr>
          <a:xfrm>
            <a:off x="11250301" y="5069872"/>
            <a:ext cx="2259524" cy="291549"/>
            <a:chOff x="6021713" y="4053421"/>
            <a:chExt cx="2259524" cy="291549"/>
          </a:xfrm>
        </p:grpSpPr>
        <p:pic>
          <p:nvPicPr>
            <p:cNvPr id="45" name="Object 29">
              <a:extLst>
                <a:ext uri="{FF2B5EF4-FFF2-40B4-BE49-F238E27FC236}">
                  <a16:creationId xmlns:a16="http://schemas.microsoft.com/office/drawing/2014/main" id="{9A9D2A7E-5A1B-430C-8834-92B9C3BB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021713" y="4053421"/>
              <a:ext cx="2259524" cy="291549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2596239-41EB-47BD-BDBA-8E6D846C3E09}"/>
              </a:ext>
            </a:extLst>
          </p:cNvPr>
          <p:cNvGrpSpPr/>
          <p:nvPr/>
        </p:nvGrpSpPr>
        <p:grpSpPr>
          <a:xfrm>
            <a:off x="7149557" y="3309856"/>
            <a:ext cx="3949412" cy="3990984"/>
            <a:chOff x="1752600" y="3934741"/>
            <a:chExt cx="2546633" cy="2573439"/>
          </a:xfrm>
        </p:grpSpPr>
        <p:grpSp>
          <p:nvGrpSpPr>
            <p:cNvPr id="37" name="그룹 1002">
              <a:extLst>
                <a:ext uri="{FF2B5EF4-FFF2-40B4-BE49-F238E27FC236}">
                  <a16:creationId xmlns:a16="http://schemas.microsoft.com/office/drawing/2014/main" id="{58E749BC-9CC5-48F8-82BD-6B9A409B9807}"/>
                </a:ext>
              </a:extLst>
            </p:cNvPr>
            <p:cNvGrpSpPr/>
            <p:nvPr/>
          </p:nvGrpSpPr>
          <p:grpSpPr>
            <a:xfrm>
              <a:off x="1752600" y="3934741"/>
              <a:ext cx="2546633" cy="2573439"/>
              <a:chOff x="3410390" y="3058250"/>
              <a:chExt cx="2546633" cy="2573439"/>
            </a:xfrm>
          </p:grpSpPr>
          <p:pic>
            <p:nvPicPr>
              <p:cNvPr id="39" name="Object 5">
                <a:extLst>
                  <a:ext uri="{FF2B5EF4-FFF2-40B4-BE49-F238E27FC236}">
                    <a16:creationId xmlns:a16="http://schemas.microsoft.com/office/drawing/2014/main" id="{29844803-2EC9-4B98-A2D4-17EB7769D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10390" y="3058250"/>
                <a:ext cx="2546633" cy="2573439"/>
              </a:xfrm>
              <a:prstGeom prst="rect">
                <a:avLst/>
              </a:prstGeom>
            </p:spPr>
          </p:pic>
        </p:grp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AD6FFBDA-A538-4D6C-A1D0-69817577270F}"/>
                </a:ext>
              </a:extLst>
            </p:cNvPr>
            <p:cNvSpPr txBox="1"/>
            <p:nvPr/>
          </p:nvSpPr>
          <p:spPr>
            <a:xfrm>
              <a:off x="1852278" y="4894004"/>
              <a:ext cx="2347275" cy="6549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마음에 드는 이성을 찾기 쉽지 않아요</a:t>
              </a:r>
              <a:endParaRPr lang="en-US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53613A-CB83-42EF-9D03-93509CEE5DED}"/>
              </a:ext>
            </a:extLst>
          </p:cNvPr>
          <p:cNvGrpSpPr/>
          <p:nvPr/>
        </p:nvGrpSpPr>
        <p:grpSpPr>
          <a:xfrm>
            <a:off x="13687736" y="3360327"/>
            <a:ext cx="3960502" cy="4002190"/>
            <a:chOff x="1752600" y="3934741"/>
            <a:chExt cx="2546633" cy="257343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BF36E019-E6D2-48DE-97E8-3F8B8E8E702D}"/>
                </a:ext>
              </a:extLst>
            </p:cNvPr>
            <p:cNvGrpSpPr/>
            <p:nvPr/>
          </p:nvGrpSpPr>
          <p:grpSpPr>
            <a:xfrm>
              <a:off x="1752600" y="3934741"/>
              <a:ext cx="2546633" cy="2573439"/>
              <a:chOff x="3410390" y="3058250"/>
              <a:chExt cx="2546633" cy="2573439"/>
            </a:xfrm>
          </p:grpSpPr>
          <p:pic>
            <p:nvPicPr>
              <p:cNvPr id="43" name="Object 5">
                <a:extLst>
                  <a:ext uri="{FF2B5EF4-FFF2-40B4-BE49-F238E27FC236}">
                    <a16:creationId xmlns:a16="http://schemas.microsoft.com/office/drawing/2014/main" id="{426F39CA-F6C9-4C79-89CB-7CAF10520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10390" y="3058250"/>
                <a:ext cx="2546633" cy="2573439"/>
              </a:xfrm>
              <a:prstGeom prst="rect">
                <a:avLst/>
              </a:prstGeom>
            </p:spPr>
          </p:pic>
        </p:grpSp>
        <p:sp>
          <p:nvSpPr>
            <p:cNvPr id="42" name="Object 24">
              <a:extLst>
                <a:ext uri="{FF2B5EF4-FFF2-40B4-BE49-F238E27FC236}">
                  <a16:creationId xmlns:a16="http://schemas.microsoft.com/office/drawing/2014/main" id="{657462FD-B2F7-46F5-93F4-0DFF7918B751}"/>
                </a:ext>
              </a:extLst>
            </p:cNvPr>
            <p:cNvSpPr txBox="1"/>
            <p:nvPr/>
          </p:nvSpPr>
          <p:spPr>
            <a:xfrm>
              <a:off x="1852278" y="4858865"/>
              <a:ext cx="2347275" cy="949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이런저런 어플도 써봤는데 쉽지 않네</a:t>
              </a:r>
              <a:endParaRPr lang="en-US" altLang="ko-KR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3000" dirty="0">
                  <a:solidFill>
                    <a:srgbClr val="FF5D83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🤣</a:t>
              </a:r>
              <a:endParaRPr lang="en-US" altLang="ko-KR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2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0A227A9-A42C-4508-8531-7762F5CB35D3}"/>
              </a:ext>
            </a:extLst>
          </p:cNvPr>
          <p:cNvGrpSpPr/>
          <p:nvPr/>
        </p:nvGrpSpPr>
        <p:grpSpPr>
          <a:xfrm>
            <a:off x="11734800" y="3162300"/>
            <a:ext cx="4381497" cy="3722385"/>
            <a:chOff x="11049003" y="5981700"/>
            <a:chExt cx="4381497" cy="3722385"/>
          </a:xfrm>
        </p:grpSpPr>
        <p:sp>
          <p:nvSpPr>
            <p:cNvPr id="4" name="하트 3">
              <a:extLst>
                <a:ext uri="{FF2B5EF4-FFF2-40B4-BE49-F238E27FC236}">
                  <a16:creationId xmlns:a16="http://schemas.microsoft.com/office/drawing/2014/main" id="{7F58716C-4BF1-433A-851A-B6C11F9DCAAF}"/>
                </a:ext>
              </a:extLst>
            </p:cNvPr>
            <p:cNvSpPr/>
            <p:nvPr/>
          </p:nvSpPr>
          <p:spPr>
            <a:xfrm>
              <a:off x="11049003" y="5981700"/>
              <a:ext cx="4381497" cy="3722385"/>
            </a:xfrm>
            <a:prstGeom prst="heart">
              <a:avLst/>
            </a:prstGeom>
            <a:solidFill>
              <a:srgbClr val="FFDDE5"/>
            </a:solidFill>
            <a:ln>
              <a:solidFill>
                <a:srgbClr val="FFD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DE5"/>
                </a:solidFill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67036A22-7C10-487A-8B2D-51C4602284DE}"/>
                </a:ext>
              </a:extLst>
            </p:cNvPr>
            <p:cNvSpPr/>
            <p:nvPr/>
          </p:nvSpPr>
          <p:spPr>
            <a:xfrm>
              <a:off x="12058651" y="6896100"/>
              <a:ext cx="2362200" cy="2350785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1" name="그룹 1031"/>
          <p:cNvGrpSpPr/>
          <p:nvPr/>
        </p:nvGrpSpPr>
        <p:grpSpPr>
          <a:xfrm>
            <a:off x="16306800" y="-800100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835936"/>
            <a:ext cx="53068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en-US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9483E-70E8-4DDC-BF9E-6D0A13D3EFA2}"/>
              </a:ext>
            </a:extLst>
          </p:cNvPr>
          <p:cNvSpPr txBox="1"/>
          <p:nvPr/>
        </p:nvSpPr>
        <p:spPr>
          <a:xfrm>
            <a:off x="516545" y="4751085"/>
            <a:ext cx="1722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만남</a:t>
            </a:r>
            <a:r>
              <a:rPr lang="ko-KR" altLang="en-US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추구하고 </a:t>
            </a:r>
            <a:r>
              <a:rPr lang="ko-KR" altLang="en-US" sz="6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내면</a:t>
            </a:r>
            <a:r>
              <a:rPr lang="ko-KR" altLang="en-US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보는 </a:t>
            </a:r>
            <a:r>
              <a:rPr lang="en-US" altLang="ko-KR" sz="6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 </a:t>
            </a:r>
            <a:r>
              <a:rPr lang="ko-KR" altLang="en-US" sz="6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소개팅</a:t>
            </a:r>
            <a:endParaRPr lang="ko-KR" altLang="en-US" sz="6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B5D174C-412F-4446-8B5A-31A07D185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981700"/>
            <a:ext cx="3241423" cy="3241423"/>
          </a:xfrm>
          <a:prstGeom prst="rect">
            <a:avLst/>
          </a:prstGeom>
        </p:spPr>
      </p:pic>
      <p:sp>
        <p:nvSpPr>
          <p:cNvPr id="25" name="Object 2">
            <a:extLst>
              <a:ext uri="{FF2B5EF4-FFF2-40B4-BE49-F238E27FC236}">
                <a16:creationId xmlns:a16="http://schemas.microsoft.com/office/drawing/2014/main" id="{BBBA46B1-5BE6-47F0-9007-3F65280072F6}"/>
              </a:ext>
            </a:extLst>
          </p:cNvPr>
          <p:cNvSpPr txBox="1"/>
          <p:nvPr/>
        </p:nvSpPr>
        <p:spPr>
          <a:xfrm>
            <a:off x="7809312" y="6214035"/>
            <a:ext cx="8306985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모꼬지</a:t>
            </a:r>
            <a:endParaRPr lang="en-US" sz="20000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6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247623" y="-871544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60503" y="835936"/>
            <a:ext cx="59164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4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차별성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DC3229-4169-4E54-A2E0-296D87AE9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247" y="3881658"/>
            <a:ext cx="2437134" cy="2513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7CA436-E2D2-4F81-91DE-5522CEEA2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2039" y="5193512"/>
            <a:ext cx="2191299" cy="2452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09361E-1570-4871-9A86-17624ED85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885" y="3684586"/>
            <a:ext cx="2257359" cy="22739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A06A6A-C6B9-4E0B-BE7D-F1CC73DC4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734" y="3365066"/>
            <a:ext cx="1786021" cy="38616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405AA6-3CAD-4AAD-B72B-71BB351D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5230" y="2326633"/>
            <a:ext cx="2080561" cy="680705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5871314-6AB9-48F9-8B8E-F73CD70A57D7}"/>
              </a:ext>
            </a:extLst>
          </p:cNvPr>
          <p:cNvSpPr/>
          <p:nvPr/>
        </p:nvSpPr>
        <p:spPr>
          <a:xfrm>
            <a:off x="4226165" y="4797597"/>
            <a:ext cx="1417457" cy="691806"/>
          </a:xfrm>
          <a:prstGeom prst="rightArrow">
            <a:avLst/>
          </a:prstGeom>
          <a:solidFill>
            <a:srgbClr val="FFDDE5"/>
          </a:solidFill>
          <a:ln>
            <a:solidFill>
              <a:srgbClr val="FFD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3AAE4-675F-4FA2-AD67-87FA250B6EDB}"/>
              </a:ext>
            </a:extLst>
          </p:cNvPr>
          <p:cNvSpPr txBox="1"/>
          <p:nvPr/>
        </p:nvSpPr>
        <p:spPr>
          <a:xfrm>
            <a:off x="3092682" y="9163482"/>
            <a:ext cx="4146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 절차 간소화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A842D-70BC-4116-B230-63E2E27748E5}"/>
              </a:ext>
            </a:extLst>
          </p:cNvPr>
          <p:cNvSpPr txBox="1"/>
          <p:nvPr/>
        </p:nvSpPr>
        <p:spPr>
          <a:xfrm>
            <a:off x="11496684" y="9186342"/>
            <a:ext cx="4763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 </a:t>
            </a:r>
            <a:r>
              <a:rPr lang="ko-KR" altLang="en-US" sz="3000" dirty="0">
                <a:solidFill>
                  <a:srgbClr val="FF5D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기술을 이용한 소개팅</a:t>
            </a:r>
            <a:endParaRPr lang="en-US" altLang="ko-KR" sz="3000" dirty="0">
              <a:solidFill>
                <a:srgbClr val="FF5D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그룹 1031"/>
          <p:cNvGrpSpPr/>
          <p:nvPr/>
        </p:nvGrpSpPr>
        <p:grpSpPr>
          <a:xfrm>
            <a:off x="16306800" y="-800100"/>
            <a:ext cx="4550743" cy="4550687"/>
            <a:chOff x="16247623" y="-871544"/>
            <a:chExt cx="4550743" cy="455068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623" y="-871544"/>
              <a:ext cx="4550743" cy="45506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1718161" y="-2140966"/>
            <a:ext cx="4469413" cy="4469413"/>
            <a:chOff x="-1718161" y="-2140966"/>
            <a:chExt cx="4469413" cy="446941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8161" y="-2140966"/>
              <a:ext cx="4469413" cy="4469413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867400" y="4327892"/>
            <a:ext cx="74676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0" kern="0" spc="-400" dirty="0">
                <a:solidFill>
                  <a:srgbClr val="FF5D83"/>
                </a:solidFill>
                <a:latin typeface="Times New Roman" panose="02020603050405020304" pitchFamily="18" charset="0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서비스 소개</a:t>
            </a:r>
            <a:endParaRPr lang="en-US" sz="10000" dirty="0">
              <a:solidFill>
                <a:srgbClr val="FF5D83"/>
              </a:solidFill>
              <a:latin typeface="Times New Roman" panose="02020603050405020304" pitchFamily="18" charset="0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042DD24-3557-4796-A36E-60D275177D6C}"/>
              </a:ext>
            </a:extLst>
          </p:cNvPr>
          <p:cNvGrpSpPr/>
          <p:nvPr/>
        </p:nvGrpSpPr>
        <p:grpSpPr>
          <a:xfrm>
            <a:off x="9727015" y="7551322"/>
            <a:ext cx="6461606" cy="6461541"/>
            <a:chOff x="9727015" y="7551322"/>
            <a:chExt cx="6461606" cy="646154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DBD2AD6-5283-4E93-93DE-F5EBD0ACB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720000">
              <a:off x="9727015" y="7551322"/>
              <a:ext cx="6461606" cy="6461541"/>
            </a:xfrm>
            <a:prstGeom prst="rect">
              <a:avLst/>
            </a:prstGeom>
          </p:spPr>
        </p:pic>
      </p:grpSp>
      <p:grpSp>
        <p:nvGrpSpPr>
          <p:cNvPr id="9" name="그룹 1013">
            <a:extLst>
              <a:ext uri="{FF2B5EF4-FFF2-40B4-BE49-F238E27FC236}">
                <a16:creationId xmlns:a16="http://schemas.microsoft.com/office/drawing/2014/main" id="{EE27AB0C-86D8-4077-8CFD-80575142C009}"/>
              </a:ext>
            </a:extLst>
          </p:cNvPr>
          <p:cNvGrpSpPr/>
          <p:nvPr/>
        </p:nvGrpSpPr>
        <p:grpSpPr>
          <a:xfrm>
            <a:off x="-985531" y="7124700"/>
            <a:ext cx="3892681" cy="3466467"/>
            <a:chOff x="17011650" y="286659"/>
            <a:chExt cx="3892681" cy="3466467"/>
          </a:xfrm>
        </p:grpSpPr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FF2E06E2-C498-48F6-93B7-15CBD603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17011650" y="286659"/>
              <a:ext cx="3892681" cy="346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46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363</Words>
  <Application>Microsoft Office PowerPoint</Application>
  <PresentationFormat>사용자 지정</PresentationFormat>
  <Paragraphs>105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Apple SD Gothic Neo</vt:lpstr>
      <vt:lpstr>NanumSquareRoundOTF ExtraBold</vt:lpstr>
      <vt:lpstr>나눔스퀘어라운드 Bold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안창호</cp:lastModifiedBy>
  <cp:revision>56</cp:revision>
  <dcterms:created xsi:type="dcterms:W3CDTF">2021-10-21T16:15:19Z</dcterms:created>
  <dcterms:modified xsi:type="dcterms:W3CDTF">2021-11-18T23:07:16Z</dcterms:modified>
</cp:coreProperties>
</file>